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Proxima Nova"/>
      <p:regular r:id="rId15"/>
      <p:bold r:id="rId16"/>
      <p:italic r:id="rId17"/>
      <p:boldItalic r:id="rId18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roximaNova-regular.fntdata"/><Relationship Id="rId14" Type="http://schemas.openxmlformats.org/officeDocument/2006/relationships/slide" Target="slides/slide9.xml"/><Relationship Id="rId17" Type="http://schemas.openxmlformats.org/officeDocument/2006/relationships/font" Target="fonts/ProximaNova-italic.fntdata"/><Relationship Id="rId16" Type="http://schemas.openxmlformats.org/officeDocument/2006/relationships/font" Target="fonts/ProximaNov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ProximaNova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hape 9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510450" y="3182312"/>
            <a:ext cx="8123100" cy="629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311700" y="991475"/>
            <a:ext cx="8520599" cy="19178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b="1" sz="14000"/>
            </a:lvl1pPr>
            <a:lvl2pPr algn="ctr">
              <a:spcBef>
                <a:spcPts val="0"/>
              </a:spcBef>
              <a:buSzPct val="100000"/>
              <a:defRPr b="1" sz="14000"/>
            </a:lvl2pPr>
            <a:lvl3pPr algn="ctr">
              <a:spcBef>
                <a:spcPts val="0"/>
              </a:spcBef>
              <a:buSzPct val="100000"/>
              <a:defRPr b="1" sz="14000"/>
            </a:lvl3pPr>
            <a:lvl4pPr algn="ctr">
              <a:spcBef>
                <a:spcPts val="0"/>
              </a:spcBef>
              <a:buSzPct val="100000"/>
              <a:defRPr b="1" sz="14000"/>
            </a:lvl4pPr>
            <a:lvl5pPr algn="ctr">
              <a:spcBef>
                <a:spcPts val="0"/>
              </a:spcBef>
              <a:buSzPct val="100000"/>
              <a:defRPr b="1" sz="14000"/>
            </a:lvl5pPr>
            <a:lvl6pPr algn="ctr">
              <a:spcBef>
                <a:spcPts val="0"/>
              </a:spcBef>
              <a:buSzPct val="100000"/>
              <a:defRPr b="1" sz="14000"/>
            </a:lvl6pPr>
            <a:lvl7pPr algn="ctr">
              <a:spcBef>
                <a:spcPts val="0"/>
              </a:spcBef>
              <a:buSzPct val="100000"/>
              <a:defRPr b="1" sz="14000"/>
            </a:lvl7pPr>
            <a:lvl8pPr algn="ctr">
              <a:spcBef>
                <a:spcPts val="0"/>
              </a:spcBef>
              <a:buSzPct val="100000"/>
              <a:defRPr b="1" sz="14000"/>
            </a:lvl8pPr>
            <a:lvl9pPr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3071300"/>
            <a:ext cx="8520599" cy="901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bg>
      <p:bgPr>
        <a:solidFill>
          <a:schemeClr val="dk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hape 14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572000" y="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" name="Shape 40"/>
          <p:cNvSpPr txBox="1"/>
          <p:nvPr>
            <p:ph type="title"/>
          </p:nvPr>
        </p:nvSpPr>
        <p:spPr>
          <a:xfrm>
            <a:off x="265500" y="1205825"/>
            <a:ext cx="4045199" cy="1509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423682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5000"/>
              <a:t>Cell Research and Differentiation</a:t>
            </a:r>
          </a:p>
          <a:p>
            <a:pPr>
              <a:spcBef>
                <a:spcPts val="0"/>
              </a:spcBef>
              <a:buNone/>
            </a:pPr>
            <a:r>
              <a:rPr lang="en" sz="5000"/>
              <a:t>Presentation</a:t>
            </a:r>
          </a:p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x="510450" y="3182312"/>
            <a:ext cx="8123100" cy="629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Due by the end of the day on Thursday, October 8th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b="1" lang="en"/>
              <a:t>Follow all the instructions on each slide.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256025" y="176975"/>
            <a:ext cx="8520599" cy="802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Blood Cells: 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256025" y="861300"/>
            <a:ext cx="3578400" cy="746399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AutoNum type="arabicPeriod"/>
            </a:pPr>
            <a:r>
              <a:rPr b="1" lang="en"/>
              <a:t>Find a picture of a red blood cell and place it below.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2536725" y="873100"/>
            <a:ext cx="6796199" cy="792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98225" y="861300"/>
            <a:ext cx="3578400" cy="802199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2. Find a picture of a white blood cell and place it below.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165175" y="3421625"/>
            <a:ext cx="8766300" cy="1463099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Question #1: What does the shape of the red and white have to do with it’s function (job) in the body? Answer below</a:t>
            </a:r>
            <a:r>
              <a:rPr lang="en"/>
              <a:t>: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256025" y="176975"/>
            <a:ext cx="8520599" cy="802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Nerve (Neuron) Cell: 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256025" y="861300"/>
            <a:ext cx="6433799" cy="4125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3. Find a picture of a nerve (neuron) cell and place it below.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106200" y="3374425"/>
            <a:ext cx="8931600" cy="1463099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Question #2: What does the shape of the nerve (neuron) have to do with it’s function (job) in the body? Answer below</a:t>
            </a:r>
            <a:r>
              <a:rPr lang="en"/>
              <a:t>: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256025" y="176975"/>
            <a:ext cx="8520599" cy="802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Muscle Cells: 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257850" y="731500"/>
            <a:ext cx="8628300" cy="708000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4. Find a picture of the three types of muscle cells and place them below. Label each one correctly.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106200" y="3374425"/>
            <a:ext cx="8931600" cy="1463099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Question #3: What does the shape of the muscle cells have to do with their function (job) in the body? Answer below</a:t>
            </a:r>
            <a:r>
              <a:rPr lang="en"/>
              <a:t>: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256025" y="176975"/>
            <a:ext cx="8520599" cy="802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Bone Cells: 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257850" y="731500"/>
            <a:ext cx="8628300" cy="437699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4. Find a picture of the cells that make up your bones and place it below. 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106200" y="3374425"/>
            <a:ext cx="8931600" cy="1463099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Question #4: What does the shape of the bone cell have to do with their function (job) in the body? Answer below</a:t>
            </a:r>
            <a:r>
              <a:rPr lang="en"/>
              <a:t>: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256025" y="176975"/>
            <a:ext cx="8520599" cy="802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Other body cells: 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174000" y="731500"/>
            <a:ext cx="8818500" cy="719699"/>
          </a:xfrm>
          <a:prstGeom prst="rect">
            <a:avLst/>
          </a:prstGeom>
          <a:ln cap="flat" cmpd="sng" w="190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5. Find pictures of two other types cells that can be found in the body and place them below. Label each one.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106200" y="3374425"/>
            <a:ext cx="8931600" cy="1463099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Question #5: What does the shape of these cells have to do with their function (job) in the body? Answer below</a:t>
            </a:r>
            <a:r>
              <a:rPr lang="en"/>
              <a:t>: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0"/>
            <a:ext cx="8520599" cy="984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200"/>
              <a:t>Question #6: Why do you think all these cells in the body look different from each other even though they are all cells? Explain below: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1085925"/>
            <a:ext cx="8520599" cy="3483000"/>
          </a:xfrm>
          <a:prstGeom prst="rect">
            <a:avLst/>
          </a:prstGeom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242100" y="97450"/>
            <a:ext cx="8520599" cy="1139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/>
              <a:t>Question #7: What makes a cell a cell? List and explain characteristics that you think make up a cell below: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283850" y="1134500"/>
            <a:ext cx="8520599" cy="3368700"/>
          </a:xfrm>
          <a:prstGeom prst="rect">
            <a:avLst/>
          </a:prstGeom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249050" y="0"/>
            <a:ext cx="8520599" cy="1139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/>
              <a:t>Question #8: Are there different types of cells other than those found in the human body? Explain below and include pictures of examples: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283850" y="1134500"/>
            <a:ext cx="8520599" cy="3368700"/>
          </a:xfrm>
          <a:prstGeom prst="rect">
            <a:avLst/>
          </a:prstGeom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